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82" r:id="rId2"/>
    <p:sldId id="283" r:id="rId3"/>
    <p:sldId id="341" r:id="rId4"/>
    <p:sldId id="342" r:id="rId5"/>
    <p:sldId id="285" r:id="rId6"/>
    <p:sldId id="322" r:id="rId7"/>
    <p:sldId id="339" r:id="rId8"/>
    <p:sldId id="337" r:id="rId9"/>
    <p:sldId id="338" r:id="rId10"/>
    <p:sldId id="306" r:id="rId11"/>
    <p:sldId id="324" r:id="rId12"/>
    <p:sldId id="325" r:id="rId13"/>
    <p:sldId id="326" r:id="rId14"/>
    <p:sldId id="332" r:id="rId15"/>
    <p:sldId id="340" r:id="rId16"/>
    <p:sldId id="328" r:id="rId17"/>
    <p:sldId id="329" r:id="rId18"/>
    <p:sldId id="330" r:id="rId19"/>
    <p:sldId id="331" r:id="rId20"/>
    <p:sldId id="335" r:id="rId21"/>
    <p:sldId id="336" r:id="rId22"/>
    <p:sldId id="333" r:id="rId23"/>
    <p:sldId id="290" r:id="rId24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3.1826405071994426E-2"/>
          <c:w val="0.88585411198600184"/>
          <c:h val="0.86075002329455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132449.93873578016</c:v>
                </c:pt>
                <c:pt idx="1">
                  <c:v>131317.76575350936</c:v>
                </c:pt>
                <c:pt idx="2">
                  <c:v>145554.83586854805</c:v>
                </c:pt>
                <c:pt idx="3">
                  <c:v>159177.71744268492</c:v>
                </c:pt>
                <c:pt idx="4" formatCode="#,##0.00">
                  <c:v>181751.17417116469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СЗП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81878.319159579783</c:v>
                </c:pt>
                <c:pt idx="1">
                  <c:v>76782.260043921968</c:v>
                </c:pt>
                <c:pt idx="2">
                  <c:v>92706.559422892533</c:v>
                </c:pt>
                <c:pt idx="3">
                  <c:v>91800.367971953005</c:v>
                </c:pt>
                <c:pt idx="4" formatCode="#,##0.00">
                  <c:v>98693.957717594545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178176"/>
        <c:axId val="98865664"/>
      </c:barChart>
      <c:catAx>
        <c:axId val="16817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865664"/>
        <c:crosses val="autoZero"/>
        <c:auto val="1"/>
        <c:lblAlgn val="ctr"/>
        <c:lblOffset val="100"/>
        <c:noMultiLvlLbl val="0"/>
      </c:catAx>
      <c:valAx>
        <c:axId val="98865664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681781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0.31625</cdr:x>
      <cdr:y>0.63561</cdr:y>
    </cdr:from>
    <cdr:to>
      <cdr:x>0.41584</cdr:x>
      <cdr:y>0.73404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02632" y="2789981"/>
          <a:ext cx="81960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-6,2%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0.4475</cdr:x>
      <cdr:y>0.29111</cdr:y>
    </cdr:from>
    <cdr:to>
      <cdr:x>0.535</cdr:x>
      <cdr:y>0.35257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82752" y="1277813"/>
          <a:ext cx="720080" cy="2697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10,8%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</cdr:x>
      <cdr:y>0.56999</cdr:y>
    </cdr:from>
    <cdr:to>
      <cdr:x>0.56125</cdr:x>
      <cdr:y>0.61921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114800" y="2501949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20,7%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0.63125</cdr:x>
      <cdr:y>0.28518</cdr:y>
    </cdr:from>
    <cdr:to>
      <cdr:x>0.70125</cdr:x>
      <cdr:y>0.3672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194920" y="1251783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9,4%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0.67374</cdr:x>
      <cdr:y>0.60698</cdr:y>
    </cdr:from>
    <cdr:to>
      <cdr:x>0.74374</cdr:x>
      <cdr:y>0.689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544616" y="2664296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-1,0%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0.80499</cdr:x>
      <cdr:y>0.14764</cdr:y>
    </cdr:from>
    <cdr:to>
      <cdr:x>0.88374</cdr:x>
      <cdr:y>0.21326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624736" y="64807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14,2%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0.85749</cdr:x>
      <cdr:y>0.6726</cdr:y>
    </cdr:from>
    <cdr:to>
      <cdr:x>0.92749</cdr:x>
      <cdr:y>0.77103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056784" y="2952328"/>
          <a:ext cx="57606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7,5%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D074B-B12A-4C49-AC58-4F978E8C0CB8}" type="datetimeFigureOut">
              <a:rPr lang="ru-RU" smtClean="0"/>
              <a:t>30.03.2026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33776-0E9F-472D-B435-7814100F70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0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E5C63-B218-4FC7-8681-721C63752A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04C75-CF3F-4E7A-B812-09590755D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796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сравнению с 2024г. средний тариф на 2025г. по СП увеличен 14,2%, по СЗП на 7,5%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D0205-55B0-4B4E-A7E9-BD7196D7576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930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66F65A-FD78-4876-937B-7F5A01B50277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BB4849-98F2-4519-95EB-CCD17533609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56084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Новое в Тарифном соглашении на оплату медицинской помощи, оказываемой в объеме ТОПМС РС(Я)на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725144"/>
            <a:ext cx="3714776" cy="18002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Начальник ОЦиТ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ТФОМС РС(Я)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Тихонова В.И.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65870"/>
            <a:ext cx="6912768" cy="93610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проведения расчетов между медицинскими организациями за оказанную медицинскую помощь с применением телемедицинских технологий: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89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Оплата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ТМК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«врач-пациент»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при обращении маломобильных граждан, имеющих физические ограничения и телемедицинских консультаций жителям отдаленных и малонаселенных районов, проведенных медицинскими организациями, не имеющими прикрепленного населения: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медицинскими организациями, запросившими указанную телемедицинскую консультацию, составляется  реестр счетов по каждому обращению с выделением медицинской  услуги «врач-пациент» и указанием информации о медицинской организации, оказавшей телемедицинскую консультацию. Страховые  медицинские  организации  осуществляют  оплату данных  услуг (телемедицинских консультаций) на основании представленных реестров счетов и счетов на оплату медицинской  помощи напрямую в медицинскую организацию, оказавшую консультацию (не имеющую прикрепленного населения), при этом выполнение объемов обращения «консультация с применением телемедицинских технологий при дистанционном взаимодействии медицинских работников с пациентами и их законными представителями» учитывается за медицинской организацией, запросившей указанную телемедицинскую консультацию.</a:t>
            </a:r>
          </a:p>
          <a:p>
            <a:pPr marL="0" indent="0" algn="just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616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65870"/>
            <a:ext cx="6912768" cy="93610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проведения расчетов между медицинскими организациями за оказанную медицинскую помощь с применением телемедицинских технологий: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8912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При дистанционном взаимодействии медицинских работников между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собой (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«врач-врач»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том числе при проведении консилиумов врачей (за исключением дистанционного взаимодействия медицинских работников внутри одной медицинской организации):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- медицинскими организациями, запросившими указанную телемедицинскую консультацию, составляется  реестр счетов по установленным тарифам на каждую выполненную единицу объема медицинской помощи (медицинская  услуга «врач-врач») с указанием информации о медицинской организации, оказавшей консультацию. Страховыми  медицинскими  организациями  осуществляется  оплата  услуг на основании представленных реестров счетов и счетов на оплату медицинской  помощи.  При  осуществлении  окончательного  расчета за медицинскую помощь сумма средств для медицинской организации - инициатора оказания медицинской помощи в другой медицинской организации, уменьшается на объем средств, перечисленных медицинской организации, в которой были фактически выполнены отдельные телемедицинские услуги («врач-врач»), за выполнение указанных отдельных медицинских услуг по направлениям, выданным данной медицинской организацией.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При этом,  выполнение объемов обращения «консультация с применением телемедицинских технологий при дистанционном взаимодействии медицинских работников между собой» учитывается за медицинской организацией, запросившей указанную телемедицинскую консультацию. </a:t>
            </a:r>
          </a:p>
          <a:p>
            <a:pPr marL="0" indent="0" algn="just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162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707570"/>
            <a:ext cx="7344816" cy="85270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Лабораторная диагностика для пациентов с хроническим вирусным гепатитом С (оценка стадии фиброза, определение генотипа ВГС)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747962"/>
              </p:ext>
            </p:extLst>
          </p:nvPr>
        </p:nvGraphicFramePr>
        <p:xfrm>
          <a:off x="1835696" y="2348880"/>
          <a:ext cx="5410200" cy="984101"/>
        </p:xfrm>
        <a:graphic>
          <a:graphicData uri="http://schemas.openxmlformats.org/drawingml/2006/table">
            <a:tbl>
              <a:tblPr/>
              <a:tblGrid>
                <a:gridCol w="1368152"/>
                <a:gridCol w="4042048"/>
              </a:tblGrid>
              <a:tr h="409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услуги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услуги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А26.05.019.003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генотипа вируса С (Hepatitus C virus)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А04.14.001.005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Эластометрия печени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200003"/>
              </p:ext>
            </p:extLst>
          </p:nvPr>
        </p:nvGraphicFramePr>
        <p:xfrm>
          <a:off x="1835696" y="4077072"/>
          <a:ext cx="5410200" cy="1880602"/>
        </p:xfrm>
        <a:graphic>
          <a:graphicData uri="http://schemas.openxmlformats.org/drawingml/2006/table">
            <a:tbl>
              <a:tblPr/>
              <a:tblGrid>
                <a:gridCol w="1368152"/>
                <a:gridCol w="4042048"/>
              </a:tblGrid>
              <a:tr h="409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услуги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услуги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А26.05.019.003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генотипа вируса С (Hepatitus C virus)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А09.05.042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активности аланинаминотрансферазы в крови (АЛТ)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А09.05.041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активности аспартатаминотрансферазы в крови (АСТ)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А12.05.120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Исследование уровня тромбоцитов в крови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3" y="3563724"/>
            <a:ext cx="965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метод:</a:t>
            </a:r>
          </a:p>
        </p:txBody>
      </p:sp>
      <p:sp>
        <p:nvSpPr>
          <p:cNvPr id="8" name="Объект 7"/>
          <p:cNvSpPr txBox="1">
            <a:spLocks noGrp="1"/>
          </p:cNvSpPr>
          <p:nvPr>
            <p:ph idx="1"/>
          </p:nvPr>
        </p:nvSpPr>
        <p:spPr>
          <a:xfrm>
            <a:off x="457200" y="1557338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>
              <a:spcBef>
                <a:spcPct val="20000"/>
              </a:spcBef>
              <a:buClr>
                <a:srgbClr val="0BD0D9"/>
              </a:buClr>
              <a:buSzPct val="95000"/>
              <a:buNone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метод:</a:t>
            </a:r>
          </a:p>
        </p:txBody>
      </p:sp>
    </p:spTree>
    <p:extLst>
      <p:ext uri="{BB962C8B-B14F-4D97-AF65-F5344CB8AC3E}">
        <p14:creationId xmlns:p14="http://schemas.microsoft.com/office/powerpoint/2010/main" val="725590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98477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Дистанционное наблюдение за состоянием здоровья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пациентов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870957"/>
              </p:ext>
            </p:extLst>
          </p:nvPr>
        </p:nvGraphicFramePr>
        <p:xfrm>
          <a:off x="1331640" y="1988842"/>
          <a:ext cx="7056784" cy="39604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18033"/>
                <a:gridCol w="2306550"/>
                <a:gridCol w="1832201"/>
              </a:tblGrid>
              <a:tr h="18762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Bef>
                          <a:spcPts val="15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44704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Медицинская</a:t>
                      </a:r>
                      <a:r>
                        <a:rPr lang="en-US" sz="1400" spc="-25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1400" spc="-10" dirty="0">
                          <a:effectLst/>
                          <a:latin typeface="Times New Roman"/>
                          <a:ea typeface="Calibri"/>
                        </a:rPr>
                        <a:t>услуга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7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5715" marR="63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Число</a:t>
                      </a:r>
                      <a:r>
                        <a:rPr lang="ru-RU" sz="1400" spc="-65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месяцев</a:t>
                      </a:r>
                      <a:r>
                        <a:rPr lang="ru-RU" sz="1400" spc="-7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1400" spc="-7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году, которое в среднем пациент находится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на 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Calibri"/>
                        </a:rPr>
                        <a:t>дистанционном наблюдении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040" marR="62865" indent="635" algn="ctr"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effectLst/>
                          <a:latin typeface="Times New Roman"/>
                          <a:ea typeface="Calibri"/>
                        </a:rPr>
                        <a:t>Предельная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стоимость на оплату одного 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Calibri"/>
                        </a:rPr>
                        <a:t>месяца дистанционного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наблюдения (без 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Calibri"/>
                        </a:rPr>
                        <a:t>коэффициента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175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400" spc="-10" dirty="0">
                          <a:effectLst/>
                          <a:latin typeface="Times New Roman"/>
                          <a:ea typeface="Calibri"/>
                        </a:rPr>
                        <a:t>дифференциации), </a:t>
                      </a:r>
                      <a:r>
                        <a:rPr lang="en-US" sz="1400" spc="-20" dirty="0">
                          <a:effectLst/>
                          <a:latin typeface="Times New Roman"/>
                          <a:ea typeface="Calibri"/>
                        </a:rPr>
                        <a:t>руб.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4718">
                <a:tc>
                  <a:txBody>
                    <a:bodyPr/>
                    <a:lstStyle/>
                    <a:p>
                      <a:pPr algn="ctr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r>
                        <a:rPr lang="en-US" sz="1400" spc="-10">
                          <a:effectLst/>
                          <a:latin typeface="Times New Roman"/>
                          <a:ea typeface="Calibri"/>
                        </a:rPr>
                        <a:t>A</a:t>
                      </a:r>
                      <a:r>
                        <a:rPr lang="ru-RU" sz="1400" spc="-10">
                          <a:effectLst/>
                          <a:latin typeface="Times New Roman"/>
                          <a:ea typeface="Calibri"/>
                        </a:rPr>
                        <a:t>02.12.002.002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«Дистанционное</a:t>
                      </a:r>
                      <a:r>
                        <a:rPr lang="ru-RU" sz="1400" spc="-7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/>
                          <a:ea typeface="Calibri"/>
                        </a:rPr>
                        <a:t>наблюдение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за показателями артериального</a:t>
                      </a:r>
                      <a:r>
                        <a:rPr lang="ru-RU" sz="1400" spc="-9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давления»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6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57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 spc="-10">
                          <a:effectLst/>
                          <a:latin typeface="Times New Roman"/>
                          <a:ea typeface="Calibri"/>
                        </a:rPr>
                        <a:t>3,6299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6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1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 spc="-10" dirty="0">
                          <a:effectLst/>
                          <a:latin typeface="Times New Roman"/>
                          <a:ea typeface="Calibri"/>
                        </a:rPr>
                        <a:t>265,58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500">
                <a:tc>
                  <a:txBody>
                    <a:bodyPr/>
                    <a:lstStyle/>
                    <a:p>
                      <a:pPr marL="57785" marR="56515"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1400" spc="-10">
                          <a:effectLst/>
                          <a:latin typeface="Times New Roman"/>
                          <a:ea typeface="Calibri"/>
                        </a:rPr>
                        <a:t>A</a:t>
                      </a:r>
                      <a:r>
                        <a:rPr lang="ru-RU" sz="1400" spc="-10">
                          <a:effectLst/>
                          <a:latin typeface="Times New Roman"/>
                          <a:ea typeface="Calibri"/>
                        </a:rPr>
                        <a:t>09.05.023.002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«Дистанционное</a:t>
                      </a:r>
                      <a:r>
                        <a:rPr lang="ru-RU" sz="1400" spc="-9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наблюдение за показателями уровня глюкозы крови»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6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en-US" sz="1400" spc="-10" dirty="0">
                          <a:effectLst/>
                          <a:latin typeface="Times New Roman"/>
                          <a:ea typeface="Calibri"/>
                        </a:rPr>
                        <a:t>12,00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6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175" algn="ctr">
                        <a:spcAft>
                          <a:spcPts val="0"/>
                        </a:spcAft>
                      </a:pPr>
                      <a:r>
                        <a:rPr lang="en-US" sz="1400" spc="-10" dirty="0">
                          <a:effectLst/>
                          <a:latin typeface="Times New Roman"/>
                          <a:ea typeface="Calibri"/>
                        </a:rPr>
                        <a:t>304,31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111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853" y="1340768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Ведение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отдельного учета и контроль за использованием средств обязательного медицинского страхования,  предназначенных для финансового обеспечения медицинской помощи по: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Скорой медицинской помощи;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Центрам здоровья (центрам медицины здорового долголетия)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ЦЗ стоимость единицы объема формируется как сумма тарифов фактически оказанных услуг.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208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851104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Отклонение нормативов ПГГ РФ 2026г.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СП, СЗП от 2025г.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0398400"/>
              </p:ext>
            </p:extLst>
          </p:nvPr>
        </p:nvGraphicFramePr>
        <p:xfrm>
          <a:off x="1157634" y="1124747"/>
          <a:ext cx="7590832" cy="5594565"/>
        </p:xfrm>
        <a:graphic>
          <a:graphicData uri="http://schemas.openxmlformats.org/drawingml/2006/table">
            <a:tbl>
              <a:tblPr/>
              <a:tblGrid>
                <a:gridCol w="2436439"/>
                <a:gridCol w="640658"/>
                <a:gridCol w="621246"/>
                <a:gridCol w="650363"/>
                <a:gridCol w="621246"/>
                <a:gridCol w="757142"/>
                <a:gridCol w="621246"/>
                <a:gridCol w="621246"/>
                <a:gridCol w="621246"/>
              </a:tblGrid>
              <a:tr h="1424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Виды и условия оказания медицинской помощи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нормативы объема МП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норматитвы фин-х затрат на единицу объема МП, руб.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Отклонение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1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нормативы объема МП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норматитвы фин-х затрат на единицу объема МП, руб.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314" marR="5314" marT="53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2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Дневной стационар, в том числе: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0,067347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0,06935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30 277,7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32 620,9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0,001998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2 343,2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7,7%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медицинской помощи по профилю "онкология"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0,01308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0,014388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76 153,7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80 141,8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0,001308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3 988,1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медицинской помощи при экстракорпоральном оплодотворении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0,000644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0,000741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108 861,2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117 837,9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0,000097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8 976,7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8,2%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медицинской помощи больным с вирусным гепатитом С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0,000695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0,001288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113 596,0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62 806,9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0,0005930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85,3%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-50 789,1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-44,7%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7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Круглосуточный стационар, в том числе: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0,176499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0,17652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51 453,1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55 749,7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0,0000250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4 296,6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8,4%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медицинская помощь по профилю "онкология" 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0,010265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0,010265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96 943,5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103 020,2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6 076,7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стентирование коронарных артерий медицинскими организациями 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0,002327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0,002327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193 720,9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167 914,0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-25 806,9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-13,3%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имплантация частотно-адаптированного кардиостимулятора взрослым медицинскими организациями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0,00043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0,00043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254 744,6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259 394,0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4 649,4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1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эндоваскулярная деструкция дополнительных проводящих путей и аритмогенных зон сердца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0,000189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0,000189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306 509,2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351 396,1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44 886,9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14,6%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оперативные вмешательства на брахиоцефальных артериях (стентирование или эндартерэктомия) медицинскими организациями </a:t>
                      </a:r>
                    </a:p>
                  </a:txBody>
                  <a:tcPr marL="47827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0,000472 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0,000472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199 504,5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211 159,8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11 655,3</a:t>
                      </a: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14" marR="5314" marT="53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2474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28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КСГ по СП, СЗП и случаи ВМП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374723"/>
              </p:ext>
            </p:extLst>
          </p:nvPr>
        </p:nvGraphicFramePr>
        <p:xfrm>
          <a:off x="1403648" y="1844823"/>
          <a:ext cx="6347223" cy="3645542"/>
        </p:xfrm>
        <a:graphic>
          <a:graphicData uri="http://schemas.openxmlformats.org/drawingml/2006/table">
            <a:tbl>
              <a:tblPr/>
              <a:tblGrid>
                <a:gridCol w="2968946"/>
                <a:gridCol w="1678775"/>
                <a:gridCol w="1699502"/>
              </a:tblGrid>
              <a:tr h="1620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КСГ по СП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КСГ по СЗП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ВМП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2474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6672"/>
            <a:ext cx="6635080" cy="6480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Базовая ставка в СП и СЗП на 2026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104061"/>
              </p:ext>
            </p:extLst>
          </p:nvPr>
        </p:nvGraphicFramePr>
        <p:xfrm>
          <a:off x="1691680" y="1700808"/>
          <a:ext cx="5668640" cy="1736973"/>
        </p:xfrm>
        <a:graphic>
          <a:graphicData uri="http://schemas.openxmlformats.org/drawingml/2006/table">
            <a:tbl>
              <a:tblPr/>
              <a:tblGrid>
                <a:gridCol w="3931476"/>
                <a:gridCol w="1737164"/>
              </a:tblGrid>
              <a:tr h="976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условия оказания медицинской помощи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Базовый тариф КСГ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условиях стационара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38 562,02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условиях дневного стационара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23 527,89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2474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1760" y="4139788"/>
            <a:ext cx="50359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менее: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условиях стационара – 34 133,51 руб.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условиях дневного стационара – 18 545,39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727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36020"/>
            <a:ext cx="7139136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Нормативы по отдельным видам операций профилю «сердечно-сосудистая хирургия»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2474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30031" y="1124744"/>
            <a:ext cx="2032520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Стентирование коронарных артерий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99961" y="1158005"/>
            <a:ext cx="5004485" cy="6705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Группы ВМП 48-50;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КСГ: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st25.013-st25.021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4798" y="2179712"/>
            <a:ext cx="1997753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Имплантация частотно-адаптированного кардиостимулятора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04187" y="2132856"/>
            <a:ext cx="5000260" cy="10081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КСГ: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st25.022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ВМП 52, 62: метод «имплантация ЧАК трехкамерного кардиостимулятора»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31" y="3246916"/>
            <a:ext cx="2032520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Эндоваскулярная деструкция дополнительных проводящих путей и аритмогенных зон сердца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99961" y="3364321"/>
            <a:ext cx="4988320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Группы ВМП 61,64, 62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учета метода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«имплантация ЧАК трехкамерного кардиостимулятора»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7415" y="4869160"/>
            <a:ext cx="2015136" cy="14401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Оперативные вмешательства на брахиоцефальных артериях (стентирование или эндартерэктомия)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16127" y="4615068"/>
            <a:ext cx="5000261" cy="2088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Группа ВМП 12: метод «реконструктивные вмешательства на экстракраниальных отделах церебральных артерий»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КСГ: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st25.010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услугам: А16.12.008.004, А16.12.008.009, А16.12.028.007;</a:t>
            </a:r>
          </a:p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st25.011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услугам: А16.12.008, А16.12.008.001, А16.12.008.002, А16.23.034.012;</a:t>
            </a:r>
          </a:p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st25.023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 услугам: А16.12.026.005, А16.12.026.006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2675854" y="1292238"/>
            <a:ext cx="816026" cy="484632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505" y="2319892"/>
            <a:ext cx="951058" cy="63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092" y="3587674"/>
            <a:ext cx="9509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642" y="5272533"/>
            <a:ext cx="9509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754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20688"/>
            <a:ext cx="6491064" cy="7806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Трансплантация почки на 2026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1518574"/>
              </p:ext>
            </p:extLst>
          </p:nvPr>
        </p:nvGraphicFramePr>
        <p:xfrm>
          <a:off x="1043608" y="2204864"/>
          <a:ext cx="7416824" cy="3024336"/>
        </p:xfrm>
        <a:graphic>
          <a:graphicData uri="http://schemas.openxmlformats.org/drawingml/2006/table">
            <a:tbl>
              <a:tblPr/>
              <a:tblGrid>
                <a:gridCol w="3251210"/>
                <a:gridCol w="1422404"/>
                <a:gridCol w="1219205"/>
                <a:gridCol w="1524005"/>
              </a:tblGrid>
              <a:tr h="21803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ВМП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Объемы на 2026 год, случай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госпитал-ции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Тариф,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0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трансплантация почки</a:t>
                      </a:r>
                    </a:p>
                  </a:txBody>
                  <a:tcPr marL="857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1 669 531,33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38 399,2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2474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34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 txBox="1">
            <a:spLocks noChangeArrowheads="1"/>
          </p:cNvSpPr>
          <p:nvPr/>
        </p:nvSpPr>
        <p:spPr bwMode="auto">
          <a:xfrm>
            <a:off x="714375" y="188643"/>
            <a:ext cx="77724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2000" b="1" dirty="0">
              <a:solidFill>
                <a:srgbClr val="0B30CF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338509" y="1052736"/>
            <a:ext cx="8617684" cy="62488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Федеральный закон от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29.10.2010г. № 326-ФЗ </a:t>
            </a:r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«Об обязательном медицинском страховании в Российской Федерации»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1970" y="3573016"/>
            <a:ext cx="8619684" cy="68400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Приказ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Министерства здравоохранения РФ </a:t>
            </a:r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от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21.08.2025г. </a:t>
            </a:r>
            <a:r>
              <a:rPr lang="ru-RU" sz="1400" b="1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№496н 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«Об утверждении правил обязательного медицинского страхования»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" name="Скругленный прямоугольник 19"/>
          <p:cNvSpPr/>
          <p:nvPr/>
        </p:nvSpPr>
        <p:spPr bwMode="auto">
          <a:xfrm>
            <a:off x="350337" y="4941168"/>
            <a:ext cx="8599370" cy="80006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«Методические рекомендации по способам оплаты медицинской помощи за счет средств ОМС» от 20.02.2026г.  (МЗ №31-2/И/2-2902, ФОМС №00-10-26-2-06/3109)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341180" y="1772816"/>
            <a:ext cx="8617684" cy="82816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Программа </a:t>
            </a:r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государственных гарантий оказания гражданам Российской Федерации бесплатной медицинской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помощи на 2026 год и плановый период 2027 и 2028 годов (постановление Правительства Российской Федерации от 29.12.2025г. №2188)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66814" y="220380"/>
            <a:ext cx="7723187" cy="4585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Calibri" pitchFamily="34" charset="0"/>
              </a:defRPr>
            </a:lvl1pPr>
          </a:lstStyle>
          <a:p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НОРМАТИВНЫЕ ПРАВОВЫЕ АКТЫ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241426" y="141288"/>
            <a:ext cx="7902575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241426" y="764705"/>
            <a:ext cx="7902575" cy="1587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 bwMode="auto">
          <a:xfrm>
            <a:off x="341970" y="4365104"/>
            <a:ext cx="8629638" cy="50405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Приказ </a:t>
            </a:r>
            <a:r>
              <a:rPr lang="ru-RU" sz="1400" b="1" dirty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Министерства здравоохранения РФ от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10.02.2023г. №44н </a:t>
            </a:r>
            <a:b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«Об утверждении требований к структуре и содержанию тарифного соглашения»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4104" y="6585759"/>
            <a:ext cx="586408" cy="242359"/>
          </a:xfrm>
        </p:spPr>
        <p:txBody>
          <a:bodyPr/>
          <a:lstStyle/>
          <a:p>
            <a:endParaRPr lang="ru-RU" sz="1800" b="1" dirty="0" smtClean="0">
              <a:solidFill>
                <a:srgbClr val="30527C"/>
              </a:solidFill>
              <a:latin typeface="+mn-lt"/>
            </a:endParaRPr>
          </a:p>
          <a:p>
            <a:endParaRPr lang="ru-RU" sz="1800" b="1" dirty="0">
              <a:solidFill>
                <a:srgbClr val="30527C"/>
              </a:solidFill>
              <a:latin typeface="+mn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369398" y="5805264"/>
            <a:ext cx="8599370" cy="50405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Приказы Министерства здравоохранения Республики Саха (Якутия)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1180" y="2708920"/>
            <a:ext cx="8589348" cy="7920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Программа государственных гарантий бесплатного оказания гражданам медицинской помощи в Республике Саха (Якутия) на 2026 год и на плановый период 2026 и 2027 годов (постановление Правительства РС(Я) от 23.01.2026г. №24)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67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7056784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Сравнение средних тарифов медицинской помощи,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оказанных  в круглосуточном и дневном стационарах,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2021-2025 гг.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(рублей )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0383382"/>
              </p:ext>
            </p:extLst>
          </p:nvPr>
        </p:nvGraphicFramePr>
        <p:xfrm>
          <a:off x="467544" y="1916832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99792" y="3567962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-0,9%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5616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6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 bwMode="auto">
          <a:xfrm>
            <a:off x="755576" y="427748"/>
            <a:ext cx="7848873" cy="62547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ctr"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Минимальная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максимальная стоимость КСГ в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521" y="1227832"/>
            <a:ext cx="8358188" cy="3698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Круглосуточный стационар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240" y="3989646"/>
            <a:ext cx="8286750" cy="3698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Дневной стационар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944854"/>
              </p:ext>
            </p:extLst>
          </p:nvPr>
        </p:nvGraphicFramePr>
        <p:xfrm>
          <a:off x="578396" y="1700808"/>
          <a:ext cx="8072437" cy="934689"/>
        </p:xfrm>
        <a:graphic>
          <a:graphicData uri="http://schemas.openxmlformats.org/drawingml/2006/table">
            <a:tbl>
              <a:tblPr/>
              <a:tblGrid>
                <a:gridCol w="678000"/>
                <a:gridCol w="4583499"/>
                <a:gridCol w="1297356"/>
                <a:gridCol w="1513582"/>
              </a:tblGrid>
              <a:tr h="280458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Минимальная стоимость КСГ за 1 законченный случай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лечения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4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КСГ</a:t>
                      </a:r>
                    </a:p>
                  </a:txBody>
                  <a:tcPr marL="8007" marR="8007" marT="80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длительность, дней</a:t>
                      </a:r>
                    </a:p>
                  </a:txBody>
                  <a:tcPr marL="8007" marR="8007" marT="8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</a:p>
                  </a:txBody>
                  <a:tcPr marL="8007" marR="8007" marT="80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804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6.0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Госпитализация маломобильных граждан в целях прохождения диспансеризации, первый этап (второй этап при наличии показаний)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5 571,93</a:t>
                      </a:r>
                    </a:p>
                  </a:txBody>
                  <a:tcPr marL="8007" marR="8007" marT="80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92936"/>
              </p:ext>
            </p:extLst>
          </p:nvPr>
        </p:nvGraphicFramePr>
        <p:xfrm>
          <a:off x="578396" y="2708920"/>
          <a:ext cx="8072437" cy="1176339"/>
        </p:xfrm>
        <a:graphic>
          <a:graphicData uri="http://schemas.openxmlformats.org/drawingml/2006/table">
            <a:tbl>
              <a:tblPr/>
              <a:tblGrid>
                <a:gridCol w="678000"/>
                <a:gridCol w="4583499"/>
                <a:gridCol w="1297356"/>
                <a:gridCol w="1513582"/>
              </a:tblGrid>
              <a:tr h="30971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Максимальная стоимость КСГ за 1 законченный случай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лечения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71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КСГ</a:t>
                      </a: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длительность, дней</a:t>
                      </a: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556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.00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Интенсивная терапия пациентов с нейрогенными нарушениями жизненно важных функций, нуждающихся в их длительном искусственном замещении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2 544 467,52</a:t>
                      </a:r>
                    </a:p>
                  </a:txBody>
                  <a:tcPr marL="9525" marR="9525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343839"/>
              </p:ext>
            </p:extLst>
          </p:nvPr>
        </p:nvGraphicFramePr>
        <p:xfrm>
          <a:off x="1403648" y="4581128"/>
          <a:ext cx="6786563" cy="857251"/>
        </p:xfrm>
        <a:graphic>
          <a:graphicData uri="http://schemas.openxmlformats.org/drawingml/2006/table">
            <a:tbl>
              <a:tblPr/>
              <a:tblGrid>
                <a:gridCol w="678000"/>
                <a:gridCol w="4608375"/>
                <a:gridCol w="1500188"/>
              </a:tblGrid>
              <a:tr h="24196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Минимальная стоимость КСГ за 1 законченный случай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лечения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9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КСГ</a:t>
                      </a: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3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ds06.002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Лечение дерматозов с применением наружной терапии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195,33</a:t>
                      </a:r>
                    </a:p>
                  </a:txBody>
                  <a:tcPr marL="8007" marR="8007" marT="80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418636"/>
              </p:ext>
            </p:extLst>
          </p:nvPr>
        </p:nvGraphicFramePr>
        <p:xfrm>
          <a:off x="1403648" y="5589240"/>
          <a:ext cx="6786563" cy="930275"/>
        </p:xfrm>
        <a:graphic>
          <a:graphicData uri="http://schemas.openxmlformats.org/drawingml/2006/table">
            <a:tbl>
              <a:tblPr/>
              <a:tblGrid>
                <a:gridCol w="678000"/>
                <a:gridCol w="4608375"/>
                <a:gridCol w="1500188"/>
              </a:tblGrid>
              <a:tr h="24298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Максимальная стоимость КСГ за 1 законченный случай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лечения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98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КСГ</a:t>
                      </a: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4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ds19.156 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22)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206</a:t>
                      </a:r>
                      <a:r>
                        <a:rPr kumimoji="0" lang="en-US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469,7</a:t>
                      </a:r>
                      <a:r>
                        <a:rPr kumimoji="0" lang="en-US" sz="14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007" marR="8007" marT="80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5616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63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707088" cy="10081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Предложения: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Медицинским организациям: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Обеспечить исполнение плановых показателей объемов по всем видам медицинской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помощи;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Своевременно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вносить предложения по изменению планов медицинской помощи 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2026 год;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Резервировать средства на повышение заработной платы медицинских работников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5616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108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38912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01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29576" y="207821"/>
            <a:ext cx="712879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Тарифное соглашение – ежегодный региональный документ, регламентирующий тарифы, структуру тарифа и основные правила оплаты медицинской помощи для исполнения ТПОМС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1412776"/>
            <a:ext cx="3312368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структуру Тарифного соглашения включены: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242088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Общие положения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Способы оплаты, применяемые в субъекте РФ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Размер и структура тарифов на оплату медицинской помощи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Размер неоплаты или неполной оплаты затрат на оказание МП, а также уплаты МО штрафов за неоказание, несвоевременное оказание либо оказание МП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ненадлежащего качества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Заключительные положения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1412776"/>
            <a:ext cx="3729653" cy="5760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Комиссии по разработке Территориальной программы ОМС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2355" y="2420888"/>
            <a:ext cx="38060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 исполнительной власти субъекта РФ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ТФОМС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Страховые медицинские организации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Медицинские организации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Медицинские профессиональные некоммерческие организации (профсоюзы)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484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581" y="474780"/>
            <a:ext cx="7526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Оплата медицинской помощи в амбулаторных условиях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5797" y="1819671"/>
            <a:ext cx="1008111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Дифференцированный подушевой норматив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(ДПн)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5945" y="2012403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=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31640" y="1784907"/>
            <a:ext cx="951046" cy="107735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Базовый подушевой норматив финансирования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ПНбаз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0553" y="2096652"/>
            <a:ext cx="365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*</a:t>
            </a:r>
            <a:endParaRPr lang="ru-RU" sz="3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76831" y="1650399"/>
            <a:ext cx="1085754" cy="144015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Коэффициент половозрастного состава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(КДпв)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86114" y="2078090"/>
            <a:ext cx="365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*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1654641"/>
            <a:ext cx="1008113" cy="13378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Коэффициент уровня расходов МО 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КД(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76006" y="1340768"/>
            <a:ext cx="1224136" cy="22322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Коэффициент достижения уровня заработной платы медицинских работников, установленных «дорожными картами»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КДзп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2031195"/>
            <a:ext cx="365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*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72200" y="1060598"/>
            <a:ext cx="1152128" cy="311074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Коэффициент дифференциации на прикрепившихся к МО лиц с учетом наличия подраздел-й, расположенных в сельской местности, отдаленных территориях, ПГТ и малых городах с числен-</a:t>
            </a:r>
            <a:r>
              <a:rPr lang="ru-RU" sz="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</a:t>
            </a:r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населения до 50 тысяч человек, и расходов на их содержание и оплату труда персонала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Кдот</a:t>
            </a:r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01384" y="1984484"/>
            <a:ext cx="365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*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452320" y="1984484"/>
            <a:ext cx="365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*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740352" y="1243462"/>
            <a:ext cx="1296144" cy="21602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Коэффициент дифференциации 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(КД)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92" y="4293096"/>
            <a:ext cx="911110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финансовое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обеспечение фельдшерских здравпунктов, фельдшерско-акушерских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пунктов;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единицу объема медицинской помощи (за медицинскую услугу, посещение, обращение (законченный случай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)) (исследования, диализ, ДН, профосмотры, диспансеризации, мед.реабилитация, неотложная МП, школы ХНИЗ, ЦЗ (центры медицины здорового долголетия), дистанционные наблюдения, посещения, обращения по МО без прикрепления, «иногородние»)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16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48621"/>
            <a:ext cx="8229600" cy="636680"/>
          </a:xfrm>
        </p:spPr>
        <p:txBody>
          <a:bodyPr anchor="t"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Новые нормативы в ПГГ на 2026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3922"/>
            <a:ext cx="8229600" cy="5190678"/>
          </a:xfrm>
        </p:spPr>
        <p:txBody>
          <a:bodyPr>
            <a:normAutofit fontScale="92500" lnSpcReduction="10000"/>
          </a:bodyPr>
          <a:lstStyle/>
          <a:p>
            <a:pPr marL="393192" lvl="1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АПП:</a:t>
            </a:r>
          </a:p>
          <a:p>
            <a:pPr lvl="1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применением телемедицинских технологий при дистанционном взаимодействии медицинских работников между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собой;</a:t>
            </a:r>
          </a:p>
          <a:p>
            <a:pPr lvl="1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применением телемедицинских технологий при дистанционном взаимодействии медицинских работников с пациентами или их законными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представителями;</a:t>
            </a:r>
          </a:p>
          <a:p>
            <a:pPr lvl="1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Неинвазивное пренатальное тестирование (определение внеклеточной ДНК плода по крови матери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1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РНК вируса гепатита C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Hepatitis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C virus) в крови методом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ПЦР;</a:t>
            </a:r>
          </a:p>
          <a:p>
            <a:pPr lvl="1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диагностика для пациентов с хроническим вирусным гепатитом С (оценка стадии фиброза, определение генотипа ВГС)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20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48680"/>
            <a:ext cx="6059016" cy="564672"/>
          </a:xfrm>
        </p:spPr>
        <p:txBody>
          <a:bodyPr/>
          <a:lstStyle/>
          <a:p>
            <a:r>
              <a:rPr lang="ru-RU" sz="2800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Новые нормативы в ПГГ на 2026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8003232" cy="4767808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Дистанционное наблюдение за состоянием здоровья пациентов, в 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пациентов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сахарным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диабетом;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  пациентов с артериальной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гипертензией.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СП: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Трансплантация почки.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691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200800" cy="87327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Нормативы АПП в ПГГ РФ 2026г. с наибольшим отклонением от 2025г.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418063"/>
              </p:ext>
            </p:extLst>
          </p:nvPr>
        </p:nvGraphicFramePr>
        <p:xfrm>
          <a:off x="539551" y="1484785"/>
          <a:ext cx="8136904" cy="4680524"/>
        </p:xfrm>
        <a:graphic>
          <a:graphicData uri="http://schemas.openxmlformats.org/drawingml/2006/table">
            <a:tbl>
              <a:tblPr/>
              <a:tblGrid>
                <a:gridCol w="2358388"/>
                <a:gridCol w="817450"/>
                <a:gridCol w="620134"/>
                <a:gridCol w="601341"/>
                <a:gridCol w="601341"/>
                <a:gridCol w="601341"/>
                <a:gridCol w="732886"/>
                <a:gridCol w="601341"/>
                <a:gridCol w="601341"/>
                <a:gridCol w="601341"/>
              </a:tblGrid>
              <a:tr h="20013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Виды и условия оказания медицинской помощи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 измерения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нормативы объема МП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норматитвы фин-х затрат на единицу объема МП, руб.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Отклонение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9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нормативы объема МП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норматитвы фин-х затрат на единицу объема МП, руб.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Скорая, в том числе скорая специализированная, медицинская помощь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вызов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0,261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4 292,9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5 100,4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-0,029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807,5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18,8%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Проведение углубленной диспансеризации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0,050758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0,050758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1 384,8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2 349,6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964,8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69,7%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Посещения с иными целями</a:t>
                      </a:r>
                    </a:p>
                  </a:txBody>
                  <a:tcPr marL="8543" marR="8543" marT="85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посещения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2,276729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2,618238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372,1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440,2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0,341509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18,3%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7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Школа для больных с хроническими заболеваниями, школ для беременных и по вопросам грудного вскармливания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0,2102769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0,210277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1 430,4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960,8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-469,6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-32,8%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Диспансерное наблюдение, в том числе по поводу:</a:t>
                      </a:r>
                    </a:p>
                  </a:txBody>
                  <a:tcPr marL="76888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0,261736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0,275509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2 661,1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3 113,5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0,0137730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5,3%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452,4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онкологических заболеваний</a:t>
                      </a:r>
                    </a:p>
                  </a:txBody>
                  <a:tcPr marL="76888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0,04505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0,04505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3 757,1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4 331,7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574,6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15,3%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сахарного диабета</a:t>
                      </a:r>
                    </a:p>
                  </a:txBody>
                  <a:tcPr marL="76888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0,0598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0,0598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1 418,5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1 883,1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0,0000000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464,6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32,8%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болезней системы кровообращения</a:t>
                      </a:r>
                    </a:p>
                  </a:txBody>
                  <a:tcPr marL="76888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0,12521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0,138983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3 154,3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3 680,7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0,0137730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11,0%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526,4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16,7%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посещения с профилактическими целями центров здоровья 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комплексное посещение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0,033311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0,032831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2 236,2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3 225,9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-0,0004795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-1,4%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989,7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44,3%</a:t>
                      </a:r>
                    </a:p>
                  </a:txBody>
                  <a:tcPr marL="8543" marR="8543" marT="85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213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0609"/>
            <a:ext cx="7211144" cy="8527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Оплата профилактических медицинских осмотров, в том числе в рамках диспансеризации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1738807"/>
              </p:ext>
            </p:extLst>
          </p:nvPr>
        </p:nvGraphicFramePr>
        <p:xfrm>
          <a:off x="251520" y="1268760"/>
          <a:ext cx="2664296" cy="2954499"/>
        </p:xfrm>
        <a:graphic>
          <a:graphicData uri="http://schemas.openxmlformats.org/drawingml/2006/table">
            <a:tbl>
              <a:tblPr/>
              <a:tblGrid>
                <a:gridCol w="504056"/>
                <a:gridCol w="936104"/>
                <a:gridCol w="648072"/>
                <a:gridCol w="576064"/>
              </a:tblGrid>
              <a:tr h="4695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Возраст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услуги по ДДС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Тарифы по полу и возрасту,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61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месяца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Врач-педиатр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511,78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511,78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Врач-невролог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402,59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402,59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Врач-травматолог-ортопед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361,53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361,53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Общий (клинический) анализ крови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Общий (клинический) анализ мочи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3 месяца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1 527,85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1 527,85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889767"/>
              </p:ext>
            </p:extLst>
          </p:nvPr>
        </p:nvGraphicFramePr>
        <p:xfrm>
          <a:off x="3059832" y="1196752"/>
          <a:ext cx="2808312" cy="3807879"/>
        </p:xfrm>
        <a:graphic>
          <a:graphicData uri="http://schemas.openxmlformats.org/drawingml/2006/table">
            <a:tbl>
              <a:tblPr/>
              <a:tblGrid>
                <a:gridCol w="516354"/>
                <a:gridCol w="1090080"/>
                <a:gridCol w="573726"/>
                <a:gridCol w="628152"/>
              </a:tblGrid>
              <a:tr h="4925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Возраст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услуги по ПМО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Тарифы по полу и возрасту,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84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Врач- педиатр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511,78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511,78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 - невролог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402,59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402,59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 - детский хирург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361,53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361,53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 - офтальмолог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241,52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241,52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 -стоматолог детский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290,31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290,31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 -оториноларинголог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281,75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281,75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Общий (клинический) анализ крови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Общий (клинический) анализ мочи  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3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2 341,43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2 341,43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85176"/>
              </p:ext>
            </p:extLst>
          </p:nvPr>
        </p:nvGraphicFramePr>
        <p:xfrm>
          <a:off x="6012160" y="1196752"/>
          <a:ext cx="2952328" cy="5405935"/>
        </p:xfrm>
        <a:graphic>
          <a:graphicData uri="http://schemas.openxmlformats.org/drawingml/2006/table">
            <a:tbl>
              <a:tblPr/>
              <a:tblGrid>
                <a:gridCol w="2324372"/>
                <a:gridCol w="627956"/>
              </a:tblGrid>
              <a:tr h="149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Осмотр, исследование, процедура</a:t>
                      </a:r>
                    </a:p>
                  </a:txBody>
                  <a:tcPr marL="3335" marR="3335" marT="33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Женщины, 40 лет (руб.)</a:t>
                      </a:r>
                    </a:p>
                  </a:txBody>
                  <a:tcPr marL="3335" marR="3335" marT="33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Опрос (анкетирование)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311,31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37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 на основании антропометрии (измерение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роста,массы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тела,окружности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талии) индекса массы тела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311,31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Измерение артериального давления на периферических артериях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311,31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уровня общего холестерина в крови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240,18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уровня глюкозы в крови натощак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240,18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Определение абсолютно сердечно-сосудистого риска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323,34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ФЛГ легких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232,99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Электрокардиография в покое**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959,48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Измерение внутриглазного давления***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325,12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1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 (осмотр) по результатам профилактического медицинского осмотра,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осмотр на выявление визуальных и иных локализаций онкологических заболеваний, включающий осмотр кожных покровов, слизистых губ и ротовой полости, пальпацию щитовидной железы, лимфатических узлов, фельдшером фельдшерского здравпункта или фельдшерско-акушерского пункта, врачом терапевтом или врачом по медицинской профилактике отделения (кабинета) медицинской профилактики или центра здоровья****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339,36</a:t>
                      </a:r>
                    </a:p>
                  </a:txBody>
                  <a:tcPr marL="3335" marR="3335" marT="33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по профилактике</a:t>
                      </a:r>
                    </a:p>
                  </a:txBody>
                  <a:tcPr marL="3335" marR="3335" marT="33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3 594,58</a:t>
                      </a:r>
                    </a:p>
                  </a:txBody>
                  <a:tcPr marL="3335" marR="3335" marT="33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Общий анализ крови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133,95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Исследование кала на скрытую кровь иммунохимическим методом*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142,50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Маммография обеих молочных желез в двух проекциях*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601,58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Осмотр фельдшером (акушеркой) или врачом акушером-гинекологом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492,68</a:t>
                      </a:r>
                    </a:p>
                  </a:txBody>
                  <a:tcPr marL="3335" marR="3335" marT="33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9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комплексное обследование:</a:t>
                      </a:r>
                    </a:p>
                  </a:txBody>
                  <a:tcPr marL="3335" marR="3335" marT="33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4 965,28</a:t>
                      </a:r>
                    </a:p>
                  </a:txBody>
                  <a:tcPr marL="3335" marR="3335" marT="33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476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0609"/>
            <a:ext cx="7211144" cy="8527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Оплата профилактических медицинских осмотров, в том числе в рамках диспансеризации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" y="0"/>
            <a:ext cx="1133922" cy="113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835696" y="4509120"/>
            <a:ext cx="532859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Стоимость единицы объема формируется как сумма тарифов фактически оказанных медицинских услуг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5576" y="1628800"/>
            <a:ext cx="7848872" cy="2088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проведении ПМО и диспансеризаций могут учитываться результаты ранее проведенных (не позднее 1 года) медицинских осмотров и диспансеризации, подтвержденные медицинскими документами гражданина, за исключением случаев выявления у него симптомов и синдромов заболеваний, свидетельствующих о наличии медицинских показаний для повторного проведения исследований и  иных медицинских мероприятий в рамках ПМО и диспансеризаций. В этом случае стоимость такого ПМО или диспансеризации уменьшается на стоимость ранее проведенных медицинских вмешательств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355976" y="3789040"/>
            <a:ext cx="484632" cy="648072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7393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4930</TotalTime>
  <Words>2045</Words>
  <Application>Microsoft Office PowerPoint</Application>
  <PresentationFormat>Экран (4:3)</PresentationFormat>
  <Paragraphs>512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Новое в Тарифном соглашении на оплату медицинской помощи, оказываемой в объеме ТОПМС РС(Я)на  2026 год</vt:lpstr>
      <vt:lpstr>Презентация PowerPoint</vt:lpstr>
      <vt:lpstr>Презентация PowerPoint</vt:lpstr>
      <vt:lpstr>Презентация PowerPoint</vt:lpstr>
      <vt:lpstr>Новые нормативы в ПГГ на 2026 год</vt:lpstr>
      <vt:lpstr>Новые нормативы в ПГГ на 2026 год</vt:lpstr>
      <vt:lpstr>Нормативы АПП в ПГГ РФ 2026г. с наибольшим отклонением от 2025г.</vt:lpstr>
      <vt:lpstr>Оплата профилактических медицинских осмотров, в том числе в рамках диспансеризации</vt:lpstr>
      <vt:lpstr>Оплата профилактических медицинских осмотров, в том числе в рамках диспансеризации</vt:lpstr>
      <vt:lpstr>  Порядок проведения расчетов между медицинскими организациями за оказанную медицинскую помощь с применением телемедицинских технологий: </vt:lpstr>
      <vt:lpstr>  Порядок проведения расчетов между медицинскими организациями за оказанную медицинскую помощь с применением телемедицинских технологий: </vt:lpstr>
      <vt:lpstr>Лабораторная диагностика для пациентов с хроническим вирусным гепатитом С (оценка стадии фиброза, определение генотипа ВГС) </vt:lpstr>
      <vt:lpstr>Дистанционное наблюдение за состоянием здоровья пациентов</vt:lpstr>
      <vt:lpstr>Презентация PowerPoint</vt:lpstr>
      <vt:lpstr>Отклонение нормативов ПГГ РФ 2026г.  по СП, СЗП от 2025г. </vt:lpstr>
      <vt:lpstr>Количество КСГ по СП, СЗП и случаи ВМП</vt:lpstr>
      <vt:lpstr>Базовая ставка в СП и СЗП на 2026 год</vt:lpstr>
      <vt:lpstr>Нормативы по отдельным видам операций профилю «сердечно-сосудистая хирургия»</vt:lpstr>
      <vt:lpstr>Трансплантация почки на 2026 год</vt:lpstr>
      <vt:lpstr>Сравнение средних тарифов медицинской помощи, оказанных  в круглосуточном и дневном стационарах,  в 2021-2025 гг. (рублей ) </vt:lpstr>
      <vt:lpstr>Презентация PowerPoint</vt:lpstr>
      <vt:lpstr>Предложения: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Новое в Тарифном соглашении на оплату медицинской помощи, оказываемой в объеме ТП ОМС РС(Я) на 2021 год</dc:title>
  <dc:creator>Tihonova</dc:creator>
  <cp:lastModifiedBy>Tihonova</cp:lastModifiedBy>
  <cp:revision>332</cp:revision>
  <cp:lastPrinted>2024-03-04T04:26:17Z</cp:lastPrinted>
  <dcterms:created xsi:type="dcterms:W3CDTF">2021-01-29T01:03:55Z</dcterms:created>
  <dcterms:modified xsi:type="dcterms:W3CDTF">2026-03-30T01:10:47Z</dcterms:modified>
</cp:coreProperties>
</file>